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AFD27-31AD-4A08-B884-B8220BCD2352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40186-F9AC-4C1B-A5C3-1135B59991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853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340186-F9AC-4C1B-A5C3-1135B599910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893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27F20-169F-D753-7418-F66C564E67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2F13E6-4A87-3E4B-E3AE-234FD31CE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B99654-356F-699E-A8CD-C44F760E7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0CAFE-0435-4AD7-AC4E-067E47FCB11B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18E18-9752-49F6-D5C1-027122AAC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68B011-DBF2-4B75-62D8-32AF66CEA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2FFAC-1B9D-4EF4-915C-4759DCCA5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80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6CD5D-858F-54DD-61EF-EE19CDAE1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B67D61-652E-590F-2D26-04E319A5F9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63085-C1B5-D863-729A-FF1D63105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0CAFE-0435-4AD7-AC4E-067E47FCB11B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C2F97-B5AE-6748-6DEA-41D83676C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F5674-99DE-5FC0-5690-690A6A7E8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2FFAC-1B9D-4EF4-915C-4759DCCA5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892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EAC431-B95A-4FFD-D36F-D671CD4091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13B7C-C4F0-567F-1397-CB92391620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61E9E-6D6F-FD98-EB33-0AC3D897A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0CAFE-0435-4AD7-AC4E-067E47FCB11B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22B95-F1CC-C261-A79E-3E31B9A38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FFB24-623F-5956-4396-2C50D2F88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2FFAC-1B9D-4EF4-915C-4759DCCA5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685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837EB-9451-7567-9A56-884AE0D05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3F794-AAC2-4286-EDFA-0E1F5A81C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4577B-6CFF-9AB5-2479-32D01A809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0CAFE-0435-4AD7-AC4E-067E47FCB11B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55C93-4ED6-755B-9007-4251C6FF1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6B192-F0D1-9FFD-8B8E-408ABB522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2FFAC-1B9D-4EF4-915C-4759DCCA5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00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C42CF-61C1-E8DB-E0C7-7BB5F388A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786427-F4BB-D6A6-0168-A00A16451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8CDAE-17A8-AD61-1C14-AA0B921B1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0CAFE-0435-4AD7-AC4E-067E47FCB11B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E9421-2102-A837-E761-C738600E9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CCC1C-5415-C191-DB5D-D5FF14F42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2FFAC-1B9D-4EF4-915C-4759DCCA5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181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DD7D7-DB1E-06A4-0877-10AFFD514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9CE27-066D-03F0-B11D-21EFDABC67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293401-43F6-ED3A-C673-362126537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FF398-EA32-5598-029C-FF1CC8631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0CAFE-0435-4AD7-AC4E-067E47FCB11B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89179A-2186-C516-D349-41CCBAC5D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29A7D1-5AE6-E3E7-D4B5-3F1813BDB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2FFAC-1B9D-4EF4-915C-4759DCCA5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536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D4067-AC82-F815-D3AD-CA294EA3B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418F48-DC13-3FCD-A2B4-B3E2CAA6D1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C5F24-A78B-E2FD-C785-5C5BFEDE3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BB17D1-AB3F-D8BC-D444-4B2BEC2CA5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2232F0-0FFF-4DC4-B469-A4B50D992C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C823F6-2214-845E-05AA-19CAC2D15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0CAFE-0435-4AD7-AC4E-067E47FCB11B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F78CCA-6052-26A1-2710-EF6B7F7A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52C69D-1243-04CF-7A76-970EFE814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2FFAC-1B9D-4EF4-915C-4759DCCA5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991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557C1-3A93-2AE1-699D-48990BF12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C3F90B-01D4-A0C6-FB50-E9CE867FB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0CAFE-0435-4AD7-AC4E-067E47FCB11B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2AF987-8B70-FA5B-C3EB-3259ED5CD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A92897-1A32-66E4-5C54-6F3B41C8A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2FFAC-1B9D-4EF4-915C-4759DCCA5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22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8E60FD-610F-47F4-C235-65B2422E2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0CAFE-0435-4AD7-AC4E-067E47FCB11B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E01921-6390-3EC4-A4F9-D9ADAEC8D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1B973E-B57E-8211-7D4B-62FF0C1F6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2FFAC-1B9D-4EF4-915C-4759DCCA5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12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39200-18FC-F4D5-4AFC-0507F8DE2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A20F1-0BA1-28C3-BBA2-4F86CC9A7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4FA41D-3328-3A38-94A4-6813C8B10E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B529AD-B548-99CE-E6FC-A833F53A9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0CAFE-0435-4AD7-AC4E-067E47FCB11B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7460F8-B6DC-BBFF-F748-FFAAB1DD2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F594F4-4BBF-9C69-32D3-AF46CE62C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2FFAC-1B9D-4EF4-915C-4759DCCA5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692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7A7CB-A13C-A0DB-BB36-68829BCC0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E085A5-3AAE-5801-3101-CDBCA7CA6E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3023F2-792F-B42E-00CD-CFFD693DC1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209CC1-2932-1CC4-FCCB-F676CBE70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0CAFE-0435-4AD7-AC4E-067E47FCB11B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14DD7-01F5-4519-8071-A4490541C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03716D-167A-736F-8A94-0C67304BA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2FFAC-1B9D-4EF4-915C-4759DCCA5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2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652842-F3B2-7A05-B93E-EF66BA472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E535E-CB4E-9FFB-5748-B49B22867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A9E9B-B031-3370-90AC-F884D9A9C0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D0CAFE-0435-4AD7-AC4E-067E47FCB11B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E95E6-2181-6788-39FD-ACECF1A338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5BFD3-17FF-E2CD-58AC-6CEE5199F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B2FFAC-1B9D-4EF4-915C-4759DCCA5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874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jpeg"/><Relationship Id="rId7" Type="http://schemas.openxmlformats.org/officeDocument/2006/relationships/hyperlink" Target="https://www.nhs.uk/conditions/hay-feve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arwickgatesfhc.co.uk/health-a-z/?condition=hay-fever/" TargetMode="Externa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4276CE5-4DF6-339C-34FF-DD8A70121DED}"/>
              </a:ext>
            </a:extLst>
          </p:cNvPr>
          <p:cNvSpPr txBox="1"/>
          <p:nvPr/>
        </p:nvSpPr>
        <p:spPr>
          <a:xfrm>
            <a:off x="128016" y="210026"/>
            <a:ext cx="3621024" cy="6494085"/>
          </a:xfrm>
          <a:prstGeom prst="rect">
            <a:avLst/>
          </a:prstGeom>
          <a:noFill/>
          <a:ln w="19050">
            <a:solidFill>
              <a:schemeClr val="tx2">
                <a:lumMod val="90000"/>
                <a:lumOff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Hay fever is usually worse between late March and September, especially when it is warm, humid and windy. This is when the pollen count is at its highest. </a:t>
            </a:r>
          </a:p>
          <a:p>
            <a:endParaRPr lang="en-GB" sz="1200" b="1" dirty="0"/>
          </a:p>
          <a:p>
            <a:r>
              <a:rPr lang="en-GB" sz="1200" b="1" dirty="0"/>
              <a:t>How can I avoid triggers?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Stay indoors as much as possible when the pollen count is high, especially in the early morning (7:00–9:00 am) and early evening (5:00–7:00 pm).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Keep windows and doors closed at home and in your car during high pollen times.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Avoid large grassy areas, woodlands, mowing the lawn, and exposure to pollutants or car fumes.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Wear wraparound sunglasses outdoors to help prevent pollen from getting into your eyes.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When you come inside, wash your hands and face, rinse your eyes, wash your hair if possible, and change your clothes.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Apply a small amount of petroleum jelly just inside your nostrils to help block pollen from being inhaled.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Keep your home clean by vacuuming regularly. Wear a mask and glasses while doing housework.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Avoid drying clothes outside, as pollen can stick to fabrics.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Consider using a pollen filter for your car’s air vents.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Do not keep fresh flowers inside the house.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If possible, keep pets out of the house, as they can carry pollen indoors on their fur.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A7C38A-3715-A094-5031-6F266A8DEB35}"/>
              </a:ext>
            </a:extLst>
          </p:cNvPr>
          <p:cNvSpPr txBox="1"/>
          <p:nvPr/>
        </p:nvSpPr>
        <p:spPr>
          <a:xfrm>
            <a:off x="8631936" y="210026"/>
            <a:ext cx="3459480" cy="6386364"/>
          </a:xfrm>
          <a:prstGeom prst="rect">
            <a:avLst/>
          </a:prstGeom>
          <a:noFill/>
          <a:ln w="28575">
            <a:solidFill>
              <a:schemeClr val="tx2">
                <a:lumMod val="90000"/>
                <a:lumOff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Warwick Gates Family Health Centre </a:t>
            </a:r>
          </a:p>
          <a:p>
            <a:pPr algn="ctr"/>
            <a:endParaRPr lang="en-GB" sz="2000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Self-Care Information for </a:t>
            </a:r>
          </a:p>
          <a:p>
            <a:pPr algn="ctr"/>
            <a:r>
              <a:rPr lang="en-GB" dirty="0"/>
              <a:t>Hay Fever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algn="ctr"/>
            <a:r>
              <a:rPr lang="en-GB" sz="1400" dirty="0"/>
              <a:t>This leaflet provides tips on how to manage your Hay Fever effectively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sz="1100" dirty="0"/>
              <a:t>Your GP, nurse, or Pharmacist will no longer generally prescribe medication for the management of Hay Fever, even if you qualify for free prescriptions. </a:t>
            </a:r>
          </a:p>
          <a:p>
            <a:endParaRPr lang="en-GB" dirty="0"/>
          </a:p>
        </p:txBody>
      </p:sp>
      <p:pic>
        <p:nvPicPr>
          <p:cNvPr id="1030" name="Picture 6" descr="How Seasonal Allergies Can Affect Your ...">
            <a:extLst>
              <a:ext uri="{FF2B5EF4-FFF2-40B4-BE49-F238E27FC236}">
                <a16:creationId xmlns:a16="http://schemas.microsoft.com/office/drawing/2014/main" id="{AFC55904-45E7-8B46-0E5E-40AE6B499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0113" y="2558606"/>
            <a:ext cx="2143125" cy="21431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4C1FE8B-EB8A-B9AB-F4E4-BA332FAAB27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7631" y="839851"/>
            <a:ext cx="745714" cy="66676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4E181E1-56F9-51C1-8EA6-508A85F8F60F}"/>
              </a:ext>
            </a:extLst>
          </p:cNvPr>
          <p:cNvSpPr txBox="1"/>
          <p:nvPr/>
        </p:nvSpPr>
        <p:spPr>
          <a:xfrm>
            <a:off x="4162044" y="232013"/>
            <a:ext cx="3867912" cy="52322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2">
                <a:lumMod val="90000"/>
                <a:lumOff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Did you know you do not need to see the doctor for Hay Fever Symptoms?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6AA40C-6F68-7A62-8F15-1B57762C2F0B}"/>
              </a:ext>
            </a:extLst>
          </p:cNvPr>
          <p:cNvSpPr txBox="1"/>
          <p:nvPr/>
        </p:nvSpPr>
        <p:spPr>
          <a:xfrm>
            <a:off x="4162044" y="1028224"/>
            <a:ext cx="3867912" cy="73866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2">
                <a:lumMod val="90000"/>
                <a:lumOff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A community pharmacist can offer advice on how to avoid triggers and how to treat your Hay Fever.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C218D4-EA63-6129-F191-148D8F5DE0CA}"/>
              </a:ext>
            </a:extLst>
          </p:cNvPr>
          <p:cNvSpPr txBox="1"/>
          <p:nvPr/>
        </p:nvSpPr>
        <p:spPr>
          <a:xfrm>
            <a:off x="4162044" y="2039879"/>
            <a:ext cx="3867912" cy="73866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2">
                <a:lumMod val="90000"/>
                <a:lumOff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You do not need a prescription for many hay fever medicines; many treatments are available over the counter from the pharmacy.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FB047C-D64D-D315-64DF-F37561A99A8C}"/>
              </a:ext>
            </a:extLst>
          </p:cNvPr>
          <p:cNvSpPr txBox="1"/>
          <p:nvPr/>
        </p:nvSpPr>
        <p:spPr>
          <a:xfrm>
            <a:off x="4162044" y="3051534"/>
            <a:ext cx="3867912" cy="1169551"/>
          </a:xfrm>
          <a:prstGeom prst="rect">
            <a:avLst/>
          </a:prstGeom>
          <a:solidFill>
            <a:srgbClr val="FFCC66"/>
          </a:solidFill>
          <a:ln w="28575">
            <a:solidFill>
              <a:schemeClr val="tx2">
                <a:lumMod val="90000"/>
                <a:lumOff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When should I see a GP?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If you are pregnant or breastfeeding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If your symptoms related to your hay fever are not relieved by over-the-counter treatments.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E96678-D92F-25A5-3147-49BB4585CC0C}"/>
              </a:ext>
            </a:extLst>
          </p:cNvPr>
          <p:cNvSpPr txBox="1"/>
          <p:nvPr/>
        </p:nvSpPr>
        <p:spPr>
          <a:xfrm>
            <a:off x="4162044" y="4494076"/>
            <a:ext cx="3867912" cy="2246769"/>
          </a:xfrm>
          <a:prstGeom prst="rect">
            <a:avLst/>
          </a:prstGeom>
          <a:noFill/>
          <a:ln w="28575">
            <a:solidFill>
              <a:schemeClr val="tx2">
                <a:lumMod val="90000"/>
                <a:lumOff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More information is available via:</a:t>
            </a:r>
          </a:p>
          <a:p>
            <a:endParaRPr lang="en-GB" sz="1400" dirty="0"/>
          </a:p>
          <a:p>
            <a:r>
              <a:rPr lang="en-GB" sz="1400" dirty="0">
                <a:hlinkClick r:id="rId6"/>
              </a:rPr>
              <a:t>https://warwickgatesfhc.co.uk/health-a-z/?condition=hay-fever/</a:t>
            </a:r>
            <a:r>
              <a:rPr lang="en-GB" sz="1400" dirty="0"/>
              <a:t> </a:t>
            </a:r>
          </a:p>
          <a:p>
            <a:endParaRPr lang="en-GB" sz="1400" dirty="0"/>
          </a:p>
          <a:p>
            <a:r>
              <a:rPr lang="en-GB" sz="1400" dirty="0">
                <a:hlinkClick r:id="rId7"/>
              </a:rPr>
              <a:t>https://www.nhs.uk/conditions/hay-fever/</a:t>
            </a:r>
            <a:r>
              <a:rPr lang="en-GB" sz="1400" dirty="0"/>
              <a:t>  </a:t>
            </a:r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D5A4911-37C1-091E-08FD-053F482C7A8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0863" y="5793042"/>
            <a:ext cx="1369093" cy="9110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63166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399</Words>
  <Application>Microsoft Office PowerPoint</Application>
  <PresentationFormat>Widescreen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SWFT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PrestonMorris Shelby (5PM) Warwick Gates</dc:creator>
  <cp:lastModifiedBy>PrestonMorris Shelby (5PM) Warwick Gates</cp:lastModifiedBy>
  <cp:revision>1</cp:revision>
  <dcterms:created xsi:type="dcterms:W3CDTF">2026-03-03T10:49:10Z</dcterms:created>
  <dcterms:modified xsi:type="dcterms:W3CDTF">2026-03-03T11:14:59Z</dcterms:modified>
</cp:coreProperties>
</file>